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61" r:id="rId2"/>
    <p:sldId id="256" r:id="rId3"/>
    <p:sldId id="258" r:id="rId4"/>
    <p:sldId id="260" r:id="rId5"/>
    <p:sldId id="264" r:id="rId6"/>
    <p:sldId id="265" r:id="rId7"/>
    <p:sldId id="266" r:id="rId8"/>
    <p:sldId id="267" r:id="rId9"/>
    <p:sldId id="268" r:id="rId10"/>
    <p:sldId id="269" r:id="rId11"/>
    <p:sldId id="270" r:id="rId12"/>
    <p:sldId id="271" r:id="rId13"/>
    <p:sldId id="272" r:id="rId14"/>
    <p:sldId id="273" r:id="rId15"/>
    <p:sldId id="262" r:id="rId16"/>
    <p:sldId id="263" r:id="rId17"/>
    <p:sldId id="259" r:id="rId18"/>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692"/>
    <p:restoredTop sz="94679"/>
  </p:normalViewPr>
  <p:slideViewPr>
    <p:cSldViewPr snapToGrid="0" snapToObjects="1">
      <p:cViewPr varScale="1">
        <p:scale>
          <a:sx n="95" d="100"/>
          <a:sy n="95" d="100"/>
        </p:scale>
        <p:origin x="184" y="3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8-17T23:13:56.439"/>
    </inkml:context>
    <inkml:brush xml:id="br0">
      <inkml:brushProperty name="width" value="0.05" units="cm"/>
      <inkml:brushProperty name="height" value="0.05" units="cm"/>
    </inkml:brush>
  </inkml:definitions>
  <inkml:trace contextRef="#ctx0" brushRef="#br0">0 1 24575,'0'0'0</inkml:trace>
</inkml:ink>
</file>

<file path=ppt/media/image1.jpg>
</file>

<file path=ppt/media/image2.jpg>
</file>

<file path=ppt/media/image3.jpg>
</file>

<file path=ppt/media/image4.jp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0EB731-4C25-4228-9F0E-8957F0063588}" type="datetimeFigureOut">
              <a:rPr lang="en-GB" smtClean="0"/>
              <a:t>19/08/2021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7CF0A0-B6D5-4C81-B006-5A4C1A2C7FA2}" type="slidenum">
              <a:rPr lang="en-GB" smtClean="0"/>
              <a:t>‹#›</a:t>
            </a:fld>
            <a:endParaRPr lang="en-GB"/>
          </a:p>
        </p:txBody>
      </p:sp>
    </p:spTree>
    <p:extLst>
      <p:ext uri="{BB962C8B-B14F-4D97-AF65-F5344CB8AC3E}">
        <p14:creationId xmlns:p14="http://schemas.microsoft.com/office/powerpoint/2010/main" val="39462852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325F4-3A55-4E49-B5A9-C496DE62670A}"/>
              </a:ext>
            </a:extLst>
          </p:cNvPr>
          <p:cNvSpPr>
            <a:spLocks noGrp="1"/>
          </p:cNvSpPr>
          <p:nvPr>
            <p:ph type="ctrTitle"/>
          </p:nvPr>
        </p:nvSpPr>
        <p:spPr>
          <a:xfrm>
            <a:off x="630194" y="2743200"/>
            <a:ext cx="10972801" cy="2479632"/>
          </a:xfrm>
        </p:spPr>
        <p:txBody>
          <a:bodyPr anchor="ctr">
            <a:normAutofit/>
          </a:bodyPr>
          <a:lstStyle>
            <a:lvl1pPr algn="l">
              <a:defRPr sz="4800">
                <a:solidFill>
                  <a:schemeClr val="bg1"/>
                </a:solidFill>
                <a:latin typeface="Century Gothic" panose="020B0502020202020204" pitchFamily="34" charset="0"/>
              </a:defRPr>
            </a:lvl1pPr>
          </a:lstStyle>
          <a:p>
            <a:r>
              <a:rPr lang="en-GB" dirty="0"/>
              <a:t>Click to edit Master title style</a:t>
            </a:r>
            <a:endParaRPr lang="en-NL" dirty="0"/>
          </a:p>
        </p:txBody>
      </p:sp>
      <p:sp>
        <p:nvSpPr>
          <p:cNvPr id="3" name="Subtitle 2">
            <a:extLst>
              <a:ext uri="{FF2B5EF4-FFF2-40B4-BE49-F238E27FC236}">
                <a16:creationId xmlns:a16="http://schemas.microsoft.com/office/drawing/2014/main" id="{B7FC45F3-3480-2049-9C2A-1E600E92756B}"/>
              </a:ext>
            </a:extLst>
          </p:cNvPr>
          <p:cNvSpPr>
            <a:spLocks noGrp="1"/>
          </p:cNvSpPr>
          <p:nvPr>
            <p:ph type="subTitle" idx="1"/>
          </p:nvPr>
        </p:nvSpPr>
        <p:spPr>
          <a:xfrm>
            <a:off x="630195" y="5222832"/>
            <a:ext cx="10972800" cy="512805"/>
          </a:xfrm>
        </p:spPr>
        <p:txBody>
          <a:bodyPr anchor="ctr"/>
          <a:lstStyle>
            <a:lvl1pPr marL="0" indent="0" algn="l">
              <a:buNone/>
              <a:defRPr sz="2400">
                <a:solidFill>
                  <a:schemeClr val="bg1"/>
                </a:solidFill>
                <a:latin typeface="Century Gothic" panose="020B0502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NL" dirty="0"/>
          </a:p>
        </p:txBody>
      </p:sp>
    </p:spTree>
    <p:extLst>
      <p:ext uri="{BB962C8B-B14F-4D97-AF65-F5344CB8AC3E}">
        <p14:creationId xmlns:p14="http://schemas.microsoft.com/office/powerpoint/2010/main" val="1634604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325F4-3A55-4E49-B5A9-C496DE62670A}"/>
              </a:ext>
            </a:extLst>
          </p:cNvPr>
          <p:cNvSpPr>
            <a:spLocks noGrp="1"/>
          </p:cNvSpPr>
          <p:nvPr>
            <p:ph type="ctrTitle"/>
          </p:nvPr>
        </p:nvSpPr>
        <p:spPr>
          <a:xfrm>
            <a:off x="630194" y="4534930"/>
            <a:ext cx="10972801" cy="687901"/>
          </a:xfrm>
        </p:spPr>
        <p:txBody>
          <a:bodyPr anchor="ctr">
            <a:noAutofit/>
          </a:bodyPr>
          <a:lstStyle>
            <a:lvl1pPr algn="l">
              <a:defRPr sz="4400">
                <a:solidFill>
                  <a:schemeClr val="bg1"/>
                </a:solidFill>
                <a:latin typeface="Century Gothic" panose="020B0502020202020204" pitchFamily="34" charset="0"/>
              </a:defRPr>
            </a:lvl1pPr>
          </a:lstStyle>
          <a:p>
            <a:r>
              <a:rPr lang="en-GB" dirty="0"/>
              <a:t>Click to edit Master title style</a:t>
            </a:r>
            <a:endParaRPr lang="en-NL" dirty="0"/>
          </a:p>
        </p:txBody>
      </p:sp>
      <p:sp>
        <p:nvSpPr>
          <p:cNvPr id="3" name="Subtitle 2">
            <a:extLst>
              <a:ext uri="{FF2B5EF4-FFF2-40B4-BE49-F238E27FC236}">
                <a16:creationId xmlns:a16="http://schemas.microsoft.com/office/drawing/2014/main" id="{B7FC45F3-3480-2049-9C2A-1E600E92756B}"/>
              </a:ext>
            </a:extLst>
          </p:cNvPr>
          <p:cNvSpPr>
            <a:spLocks noGrp="1"/>
          </p:cNvSpPr>
          <p:nvPr>
            <p:ph type="subTitle" idx="1"/>
          </p:nvPr>
        </p:nvSpPr>
        <p:spPr>
          <a:xfrm>
            <a:off x="630195" y="5362832"/>
            <a:ext cx="10972800" cy="372805"/>
          </a:xfrm>
        </p:spPr>
        <p:txBody>
          <a:bodyPr anchor="ctr">
            <a:normAutofit/>
          </a:bodyPr>
          <a:lstStyle>
            <a:lvl1pPr marL="0" indent="0" algn="l">
              <a:buNone/>
              <a:defRPr sz="2000">
                <a:solidFill>
                  <a:schemeClr val="bg1"/>
                </a:solidFill>
                <a:latin typeface="Century Gothic" panose="020B0502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NL" dirty="0"/>
          </a:p>
        </p:txBody>
      </p:sp>
    </p:spTree>
    <p:extLst>
      <p:ext uri="{BB962C8B-B14F-4D97-AF65-F5344CB8AC3E}">
        <p14:creationId xmlns:p14="http://schemas.microsoft.com/office/powerpoint/2010/main" val="1645386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23007-F258-6C49-A6FA-C637CDB709A0}"/>
              </a:ext>
            </a:extLst>
          </p:cNvPr>
          <p:cNvSpPr>
            <a:spLocks noGrp="1"/>
          </p:cNvSpPr>
          <p:nvPr>
            <p:ph type="title"/>
          </p:nvPr>
        </p:nvSpPr>
        <p:spPr>
          <a:xfrm>
            <a:off x="1989437" y="136526"/>
            <a:ext cx="9724767" cy="666664"/>
          </a:xfrm>
        </p:spPr>
        <p:txBody>
          <a:bodyPr>
            <a:normAutofit/>
          </a:bodyPr>
          <a:lstStyle>
            <a:lvl1pPr>
              <a:defRPr sz="4000">
                <a:solidFill>
                  <a:schemeClr val="tx1">
                    <a:lumMod val="75000"/>
                    <a:lumOff val="25000"/>
                  </a:schemeClr>
                </a:solidFill>
                <a:latin typeface="Century Gothic" panose="020B0502020202020204" pitchFamily="34" charset="0"/>
              </a:defRPr>
            </a:lvl1pPr>
          </a:lstStyle>
          <a:p>
            <a:r>
              <a:rPr lang="en-GB" dirty="0"/>
              <a:t>Click to edit Master title style</a:t>
            </a:r>
            <a:endParaRPr lang="en-NL" dirty="0"/>
          </a:p>
        </p:txBody>
      </p:sp>
      <p:sp>
        <p:nvSpPr>
          <p:cNvPr id="3" name="Content Placeholder 2">
            <a:extLst>
              <a:ext uri="{FF2B5EF4-FFF2-40B4-BE49-F238E27FC236}">
                <a16:creationId xmlns:a16="http://schemas.microsoft.com/office/drawing/2014/main" id="{88CA7EF0-F633-DE49-9048-D8D647E16F79}"/>
              </a:ext>
            </a:extLst>
          </p:cNvPr>
          <p:cNvSpPr>
            <a:spLocks noGrp="1"/>
          </p:cNvSpPr>
          <p:nvPr>
            <p:ph idx="1"/>
          </p:nvPr>
        </p:nvSpPr>
        <p:spPr>
          <a:xfrm>
            <a:off x="1989436" y="960652"/>
            <a:ext cx="9724767" cy="5760822"/>
          </a:xfrm>
        </p:spPr>
        <p:txBody>
          <a:bodyPr/>
          <a:lstStyle>
            <a:lvl1pPr>
              <a:defRPr>
                <a:solidFill>
                  <a:schemeClr val="tx1">
                    <a:lumMod val="75000"/>
                    <a:lumOff val="25000"/>
                  </a:schemeClr>
                </a:solidFill>
                <a:latin typeface="Century Gothic" panose="020B0502020202020204" pitchFamily="34" charset="0"/>
              </a:defRPr>
            </a:lvl1pPr>
            <a:lvl2pPr>
              <a:defRPr>
                <a:solidFill>
                  <a:schemeClr val="tx1">
                    <a:lumMod val="75000"/>
                    <a:lumOff val="25000"/>
                  </a:schemeClr>
                </a:solidFill>
                <a:latin typeface="Century Gothic" panose="020B0502020202020204" pitchFamily="34" charset="0"/>
              </a:defRPr>
            </a:lvl2pPr>
            <a:lvl3pPr>
              <a:defRPr>
                <a:solidFill>
                  <a:schemeClr val="tx1">
                    <a:lumMod val="75000"/>
                    <a:lumOff val="25000"/>
                  </a:schemeClr>
                </a:solidFill>
                <a:latin typeface="Century Gothic" panose="020B0502020202020204" pitchFamily="34" charset="0"/>
              </a:defRPr>
            </a:lvl3pPr>
            <a:lvl4pPr>
              <a:defRPr>
                <a:solidFill>
                  <a:schemeClr val="tx1">
                    <a:lumMod val="75000"/>
                    <a:lumOff val="25000"/>
                  </a:schemeClr>
                </a:solidFill>
                <a:latin typeface="Century Gothic" panose="020B0502020202020204" pitchFamily="34" charset="0"/>
              </a:defRPr>
            </a:lvl4pPr>
            <a:lvl5pPr>
              <a:defRPr>
                <a:solidFill>
                  <a:schemeClr val="tx1">
                    <a:lumMod val="75000"/>
                    <a:lumOff val="25000"/>
                  </a:schemeClr>
                </a:solidFill>
                <a:latin typeface="Century Gothic" panose="020B0502020202020204" pitchFamily="34" charset="0"/>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NL" dirty="0"/>
          </a:p>
        </p:txBody>
      </p:sp>
    </p:spTree>
    <p:extLst>
      <p:ext uri="{BB962C8B-B14F-4D97-AF65-F5344CB8AC3E}">
        <p14:creationId xmlns:p14="http://schemas.microsoft.com/office/powerpoint/2010/main" val="29043230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23007-F258-6C49-A6FA-C637CDB709A0}"/>
              </a:ext>
            </a:extLst>
          </p:cNvPr>
          <p:cNvSpPr>
            <a:spLocks noGrp="1"/>
          </p:cNvSpPr>
          <p:nvPr>
            <p:ph type="title"/>
          </p:nvPr>
        </p:nvSpPr>
        <p:spPr>
          <a:xfrm>
            <a:off x="1989437" y="136526"/>
            <a:ext cx="9724767" cy="666664"/>
          </a:xfrm>
        </p:spPr>
        <p:txBody>
          <a:bodyPr>
            <a:normAutofit/>
          </a:bodyPr>
          <a:lstStyle>
            <a:lvl1pPr>
              <a:defRPr sz="4000">
                <a:solidFill>
                  <a:schemeClr val="tx1">
                    <a:lumMod val="75000"/>
                    <a:lumOff val="25000"/>
                  </a:schemeClr>
                </a:solidFill>
                <a:latin typeface="Century Gothic" panose="020B0502020202020204" pitchFamily="34" charset="0"/>
              </a:defRPr>
            </a:lvl1pPr>
          </a:lstStyle>
          <a:p>
            <a:r>
              <a:rPr lang="en-GB" dirty="0"/>
              <a:t>Click to edit Master title style</a:t>
            </a:r>
            <a:endParaRPr lang="en-NL" dirty="0"/>
          </a:p>
        </p:txBody>
      </p:sp>
      <p:sp>
        <p:nvSpPr>
          <p:cNvPr id="3" name="Content Placeholder 2">
            <a:extLst>
              <a:ext uri="{FF2B5EF4-FFF2-40B4-BE49-F238E27FC236}">
                <a16:creationId xmlns:a16="http://schemas.microsoft.com/office/drawing/2014/main" id="{88CA7EF0-F633-DE49-9048-D8D647E16F79}"/>
              </a:ext>
            </a:extLst>
          </p:cNvPr>
          <p:cNvSpPr>
            <a:spLocks noGrp="1"/>
          </p:cNvSpPr>
          <p:nvPr>
            <p:ph idx="1"/>
          </p:nvPr>
        </p:nvSpPr>
        <p:spPr>
          <a:xfrm>
            <a:off x="1989436" y="960652"/>
            <a:ext cx="9724767" cy="5760822"/>
          </a:xfrm>
        </p:spPr>
        <p:txBody>
          <a:bodyPr/>
          <a:lstStyle>
            <a:lvl1pPr>
              <a:defRPr>
                <a:solidFill>
                  <a:schemeClr val="tx1">
                    <a:lumMod val="75000"/>
                    <a:lumOff val="25000"/>
                  </a:schemeClr>
                </a:solidFill>
                <a:latin typeface="Century Gothic" panose="020B0502020202020204" pitchFamily="34" charset="0"/>
              </a:defRPr>
            </a:lvl1pPr>
            <a:lvl2pPr>
              <a:defRPr>
                <a:solidFill>
                  <a:schemeClr val="tx1">
                    <a:lumMod val="75000"/>
                    <a:lumOff val="25000"/>
                  </a:schemeClr>
                </a:solidFill>
                <a:latin typeface="Century Gothic" panose="020B0502020202020204" pitchFamily="34" charset="0"/>
              </a:defRPr>
            </a:lvl2pPr>
            <a:lvl3pPr>
              <a:defRPr>
                <a:solidFill>
                  <a:schemeClr val="tx1">
                    <a:lumMod val="75000"/>
                    <a:lumOff val="25000"/>
                  </a:schemeClr>
                </a:solidFill>
                <a:latin typeface="Century Gothic" panose="020B0502020202020204" pitchFamily="34" charset="0"/>
              </a:defRPr>
            </a:lvl3pPr>
            <a:lvl4pPr>
              <a:defRPr>
                <a:solidFill>
                  <a:schemeClr val="tx1">
                    <a:lumMod val="75000"/>
                    <a:lumOff val="25000"/>
                  </a:schemeClr>
                </a:solidFill>
                <a:latin typeface="Century Gothic" panose="020B0502020202020204" pitchFamily="34" charset="0"/>
              </a:defRPr>
            </a:lvl4pPr>
            <a:lvl5pPr>
              <a:defRPr>
                <a:solidFill>
                  <a:schemeClr val="tx1">
                    <a:lumMod val="75000"/>
                    <a:lumOff val="25000"/>
                  </a:schemeClr>
                </a:solidFill>
                <a:latin typeface="Century Gothic" panose="020B0502020202020204" pitchFamily="34" charset="0"/>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NL" dirty="0"/>
          </a:p>
        </p:txBody>
      </p:sp>
    </p:spTree>
    <p:extLst>
      <p:ext uri="{BB962C8B-B14F-4D97-AF65-F5344CB8AC3E}">
        <p14:creationId xmlns:p14="http://schemas.microsoft.com/office/powerpoint/2010/main" val="1320888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23007-F258-6C49-A6FA-C637CDB709A0}"/>
              </a:ext>
            </a:extLst>
          </p:cNvPr>
          <p:cNvSpPr>
            <a:spLocks noGrp="1"/>
          </p:cNvSpPr>
          <p:nvPr>
            <p:ph type="title"/>
          </p:nvPr>
        </p:nvSpPr>
        <p:spPr>
          <a:xfrm>
            <a:off x="247135" y="136526"/>
            <a:ext cx="11467069" cy="666664"/>
          </a:xfrm>
        </p:spPr>
        <p:txBody>
          <a:bodyPr>
            <a:normAutofit/>
          </a:bodyPr>
          <a:lstStyle>
            <a:lvl1pPr>
              <a:defRPr sz="4000">
                <a:solidFill>
                  <a:schemeClr val="tx1">
                    <a:lumMod val="75000"/>
                    <a:lumOff val="25000"/>
                  </a:schemeClr>
                </a:solidFill>
                <a:latin typeface="Century Gothic" panose="020B0502020202020204" pitchFamily="34" charset="0"/>
              </a:defRPr>
            </a:lvl1pPr>
          </a:lstStyle>
          <a:p>
            <a:r>
              <a:rPr lang="en-GB" dirty="0"/>
              <a:t>Click to edit Master title style</a:t>
            </a:r>
            <a:endParaRPr lang="en-NL" dirty="0"/>
          </a:p>
        </p:txBody>
      </p:sp>
      <p:sp>
        <p:nvSpPr>
          <p:cNvPr id="3" name="Content Placeholder 2">
            <a:extLst>
              <a:ext uri="{FF2B5EF4-FFF2-40B4-BE49-F238E27FC236}">
                <a16:creationId xmlns:a16="http://schemas.microsoft.com/office/drawing/2014/main" id="{88CA7EF0-F633-DE49-9048-D8D647E16F79}"/>
              </a:ext>
            </a:extLst>
          </p:cNvPr>
          <p:cNvSpPr>
            <a:spLocks noGrp="1"/>
          </p:cNvSpPr>
          <p:nvPr>
            <p:ph idx="1"/>
          </p:nvPr>
        </p:nvSpPr>
        <p:spPr>
          <a:xfrm>
            <a:off x="247134" y="960652"/>
            <a:ext cx="11467069" cy="5760822"/>
          </a:xfrm>
        </p:spPr>
        <p:txBody>
          <a:bodyPr/>
          <a:lstStyle>
            <a:lvl1pPr>
              <a:defRPr>
                <a:solidFill>
                  <a:schemeClr val="tx1">
                    <a:lumMod val="75000"/>
                    <a:lumOff val="25000"/>
                  </a:schemeClr>
                </a:solidFill>
                <a:latin typeface="Century Gothic" panose="020B0502020202020204" pitchFamily="34" charset="0"/>
              </a:defRPr>
            </a:lvl1pPr>
            <a:lvl2pPr>
              <a:defRPr>
                <a:solidFill>
                  <a:schemeClr val="tx1">
                    <a:lumMod val="75000"/>
                    <a:lumOff val="25000"/>
                  </a:schemeClr>
                </a:solidFill>
                <a:latin typeface="Century Gothic" panose="020B0502020202020204" pitchFamily="34" charset="0"/>
              </a:defRPr>
            </a:lvl2pPr>
            <a:lvl3pPr>
              <a:defRPr>
                <a:solidFill>
                  <a:schemeClr val="tx1">
                    <a:lumMod val="75000"/>
                    <a:lumOff val="25000"/>
                  </a:schemeClr>
                </a:solidFill>
                <a:latin typeface="Century Gothic" panose="020B0502020202020204" pitchFamily="34" charset="0"/>
              </a:defRPr>
            </a:lvl3pPr>
            <a:lvl4pPr>
              <a:defRPr>
                <a:solidFill>
                  <a:schemeClr val="tx1">
                    <a:lumMod val="75000"/>
                    <a:lumOff val="25000"/>
                  </a:schemeClr>
                </a:solidFill>
                <a:latin typeface="Century Gothic" panose="020B0502020202020204" pitchFamily="34" charset="0"/>
              </a:defRPr>
            </a:lvl4pPr>
            <a:lvl5pPr>
              <a:defRPr>
                <a:solidFill>
                  <a:schemeClr val="tx1">
                    <a:lumMod val="75000"/>
                    <a:lumOff val="25000"/>
                  </a:schemeClr>
                </a:solidFill>
                <a:latin typeface="Century Gothic" panose="020B0502020202020204" pitchFamily="34" charset="0"/>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NL" dirty="0"/>
          </a:p>
        </p:txBody>
      </p:sp>
    </p:spTree>
    <p:extLst>
      <p:ext uri="{BB962C8B-B14F-4D97-AF65-F5344CB8AC3E}">
        <p14:creationId xmlns:p14="http://schemas.microsoft.com/office/powerpoint/2010/main" val="120460010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6D087D-406F-7245-A3A9-35A5EA0986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NL"/>
          </a:p>
        </p:txBody>
      </p:sp>
      <p:sp>
        <p:nvSpPr>
          <p:cNvPr id="3" name="Text Placeholder 2">
            <a:extLst>
              <a:ext uri="{FF2B5EF4-FFF2-40B4-BE49-F238E27FC236}">
                <a16:creationId xmlns:a16="http://schemas.microsoft.com/office/drawing/2014/main" id="{5E288819-DF59-9146-91C0-47BD8293F0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08DBBE5B-5D37-7C43-A4B5-44E220AD17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AE1F7A-422D-F94A-BB60-9A960FCFC2F5}" type="datetimeFigureOut">
              <a:rPr lang="en-NL" smtClean="0"/>
              <a:t>8/19/21</a:t>
            </a:fld>
            <a:endParaRPr lang="en-NL"/>
          </a:p>
        </p:txBody>
      </p:sp>
      <p:sp>
        <p:nvSpPr>
          <p:cNvPr id="5" name="Footer Placeholder 4">
            <a:extLst>
              <a:ext uri="{FF2B5EF4-FFF2-40B4-BE49-F238E27FC236}">
                <a16:creationId xmlns:a16="http://schemas.microsoft.com/office/drawing/2014/main" id="{0C4F719E-97B1-AC45-82C2-2E6A5CC02C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a:extLst>
              <a:ext uri="{FF2B5EF4-FFF2-40B4-BE49-F238E27FC236}">
                <a16:creationId xmlns:a16="http://schemas.microsoft.com/office/drawing/2014/main" id="{B8B5FEF2-0E58-D241-ABE3-3B197B20B5B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CC5631-0243-BA4C-BB83-BF5895B954B3}" type="slidenum">
              <a:rPr lang="en-NL" smtClean="0"/>
              <a:t>‹#›</a:t>
            </a:fld>
            <a:endParaRPr lang="en-NL"/>
          </a:p>
        </p:txBody>
      </p:sp>
    </p:spTree>
    <p:extLst>
      <p:ext uri="{BB962C8B-B14F-4D97-AF65-F5344CB8AC3E}">
        <p14:creationId xmlns:p14="http://schemas.microsoft.com/office/powerpoint/2010/main" val="334609988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0" r:id="rId3"/>
    <p:sldLayoutId id="2147483661" r:id="rId4"/>
    <p:sldLayoutId id="2147483662"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customXml" Target="../ink/ink1.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7818D-6FD8-4AC0-82E4-04416AC21AE0}"/>
              </a:ext>
            </a:extLst>
          </p:cNvPr>
          <p:cNvSpPr>
            <a:spLocks noGrp="1"/>
          </p:cNvSpPr>
          <p:nvPr>
            <p:ph type="title"/>
          </p:nvPr>
        </p:nvSpPr>
        <p:spPr>
          <a:xfrm>
            <a:off x="838200" y="365126"/>
            <a:ext cx="10515600" cy="602283"/>
          </a:xfrm>
        </p:spPr>
        <p:txBody>
          <a:bodyPr>
            <a:noAutofit/>
          </a:bodyPr>
          <a:lstStyle/>
          <a:p>
            <a:r>
              <a:rPr lang="en-US" altLang="en-US" sz="2800" b="1" dirty="0">
                <a:solidFill>
                  <a:srgbClr val="000000"/>
                </a:solidFill>
                <a:cs typeface="Arial" panose="020B0604020202020204" pitchFamily="34" charset="0"/>
              </a:rPr>
              <a:t>TEMPLATE INSTRUCTION: DELETE AFTER READING</a:t>
            </a:r>
            <a:endParaRPr lang="en-US" sz="2800" dirty="0"/>
          </a:p>
        </p:txBody>
      </p:sp>
      <p:sp>
        <p:nvSpPr>
          <p:cNvPr id="3" name="Content Placeholder 2">
            <a:extLst>
              <a:ext uri="{FF2B5EF4-FFF2-40B4-BE49-F238E27FC236}">
                <a16:creationId xmlns:a16="http://schemas.microsoft.com/office/drawing/2014/main" id="{40E20EBF-E346-432D-9799-52563698CFAF}"/>
              </a:ext>
            </a:extLst>
          </p:cNvPr>
          <p:cNvSpPr>
            <a:spLocks noGrp="1"/>
          </p:cNvSpPr>
          <p:nvPr>
            <p:ph idx="1"/>
          </p:nvPr>
        </p:nvSpPr>
        <p:spPr>
          <a:xfrm>
            <a:off x="838200" y="967409"/>
            <a:ext cx="10515600" cy="5209554"/>
          </a:xfrm>
        </p:spPr>
        <p:txBody>
          <a:bodyPr>
            <a:normAutofit fontScale="47500" lnSpcReduction="20000"/>
          </a:bodyPr>
          <a:lstStyle/>
          <a:p>
            <a:r>
              <a:rPr lang="nl-NL" sz="3100" b="1" dirty="0"/>
              <a:t>Instructions on the use of the EAGE </a:t>
            </a:r>
            <a:r>
              <a:rPr lang="nl-NL" sz="3100" b="1" dirty="0" err="1"/>
              <a:t>Annual</a:t>
            </a:r>
            <a:r>
              <a:rPr lang="nl-NL" sz="3100" b="1" dirty="0"/>
              <a:t> 2021 </a:t>
            </a:r>
            <a:r>
              <a:rPr lang="nl-NL" sz="3100" b="1" dirty="0" err="1"/>
              <a:t>Powerpoint</a:t>
            </a:r>
            <a:r>
              <a:rPr lang="nl-NL" sz="3100" b="1" dirty="0"/>
              <a:t> Template:</a:t>
            </a:r>
          </a:p>
          <a:p>
            <a:endParaRPr lang="nl-NL" sz="3100" dirty="0"/>
          </a:p>
          <a:p>
            <a:pPr marL="285750" indent="-285750"/>
            <a:r>
              <a:rPr lang="nl-NL" sz="3100" dirty="0"/>
              <a:t>This template has been designed to aid you in the preparation of your presentation at the Technical Programme of the EAGE </a:t>
            </a:r>
            <a:r>
              <a:rPr lang="nl-NL" sz="3100" dirty="0" err="1"/>
              <a:t>Annual</a:t>
            </a:r>
            <a:r>
              <a:rPr lang="nl-NL" sz="3100" dirty="0"/>
              <a:t> 2021 in Amsterdam (</a:t>
            </a:r>
            <a:r>
              <a:rPr lang="nl-NL" sz="3100" dirty="0" err="1"/>
              <a:t>Oct</a:t>
            </a:r>
            <a:r>
              <a:rPr lang="nl-NL" sz="3100" dirty="0"/>
              <a:t> 18 - 21). </a:t>
            </a:r>
          </a:p>
          <a:p>
            <a:endParaRPr lang="nl-NL" sz="3100" dirty="0"/>
          </a:p>
          <a:p>
            <a:pPr marL="285750" indent="-285750"/>
            <a:r>
              <a:rPr lang="nl-NL" sz="3100" dirty="0"/>
              <a:t>The first slide (page 2) must include the full EAGE logo. Presentation </a:t>
            </a:r>
            <a:r>
              <a:rPr lang="nl-NL" sz="3100" dirty="0" err="1"/>
              <a:t>title</a:t>
            </a:r>
            <a:r>
              <a:rPr lang="nl-NL" sz="3100" dirty="0"/>
              <a:t> </a:t>
            </a:r>
            <a:r>
              <a:rPr lang="nl-NL" sz="3100" dirty="0" err="1"/>
              <a:t>may</a:t>
            </a:r>
            <a:r>
              <a:rPr lang="nl-NL" sz="3100" dirty="0"/>
              <a:t> </a:t>
            </a:r>
            <a:r>
              <a:rPr lang="nl-NL" sz="3100" dirty="0" err="1"/>
              <a:t>be</a:t>
            </a:r>
            <a:r>
              <a:rPr lang="nl-NL" sz="3100" dirty="0"/>
              <a:t> </a:t>
            </a:r>
            <a:r>
              <a:rPr lang="nl-NL" sz="3100" dirty="0" err="1"/>
              <a:t>included</a:t>
            </a:r>
            <a:r>
              <a:rPr lang="nl-NL" sz="3100" dirty="0"/>
              <a:t> on first or second slide.</a:t>
            </a:r>
          </a:p>
          <a:p>
            <a:pPr marL="285750" indent="-285750"/>
            <a:endParaRPr lang="nl-NL" sz="3100" dirty="0"/>
          </a:p>
          <a:p>
            <a:pPr marL="285750" indent="-285750"/>
            <a:r>
              <a:rPr lang="nl-NL" sz="3100" dirty="0"/>
              <a:t>The second slide (page 3) </a:t>
            </a:r>
            <a:r>
              <a:rPr lang="nl-NL" sz="3100" dirty="0" err="1"/>
              <a:t>can</a:t>
            </a:r>
            <a:r>
              <a:rPr lang="nl-NL" sz="3100" dirty="0"/>
              <a:t> </a:t>
            </a:r>
            <a:r>
              <a:rPr lang="nl-NL" sz="3100" dirty="0" err="1"/>
              <a:t>be</a:t>
            </a:r>
            <a:r>
              <a:rPr lang="nl-NL" sz="3100" dirty="0"/>
              <a:t> </a:t>
            </a:r>
            <a:r>
              <a:rPr lang="nl-NL" sz="3100" dirty="0" err="1"/>
              <a:t>used</a:t>
            </a:r>
            <a:r>
              <a:rPr lang="nl-NL" sz="3100" dirty="0"/>
              <a:t> </a:t>
            </a:r>
            <a:r>
              <a:rPr lang="nl-NL" sz="3100" dirty="0" err="1"/>
              <a:t>to</a:t>
            </a:r>
            <a:r>
              <a:rPr lang="nl-NL" sz="3100" dirty="0"/>
              <a:t> </a:t>
            </a:r>
            <a:r>
              <a:rPr lang="nl-NL" sz="3100" dirty="0" err="1"/>
              <a:t>include</a:t>
            </a:r>
            <a:r>
              <a:rPr lang="nl-NL" sz="3100" dirty="0"/>
              <a:t> </a:t>
            </a:r>
            <a:r>
              <a:rPr lang="nl-NL" sz="3100" dirty="0" err="1"/>
              <a:t>the</a:t>
            </a:r>
            <a:r>
              <a:rPr lang="nl-NL" sz="3100" dirty="0"/>
              <a:t> </a:t>
            </a:r>
            <a:r>
              <a:rPr lang="nl-NL" sz="3100" dirty="0" err="1"/>
              <a:t>presentation</a:t>
            </a:r>
            <a:r>
              <a:rPr lang="nl-NL" sz="3100" dirty="0"/>
              <a:t> </a:t>
            </a:r>
            <a:r>
              <a:rPr lang="nl-NL" sz="3100" dirty="0" err="1"/>
              <a:t>title</a:t>
            </a:r>
            <a:r>
              <a:rPr lang="nl-NL" sz="3100" dirty="0"/>
              <a:t> </a:t>
            </a:r>
            <a:r>
              <a:rPr lang="nl-NL" sz="3100" dirty="0" err="1"/>
              <a:t>and</a:t>
            </a:r>
            <a:r>
              <a:rPr lang="nl-NL" sz="3100" dirty="0"/>
              <a:t> </a:t>
            </a:r>
            <a:r>
              <a:rPr lang="nl-NL" sz="3100" dirty="0" err="1"/>
              <a:t>author</a:t>
            </a:r>
            <a:r>
              <a:rPr lang="nl-NL" sz="3100" dirty="0"/>
              <a:t> information.</a:t>
            </a:r>
          </a:p>
          <a:p>
            <a:pPr marL="285750" indent="-285750"/>
            <a:endParaRPr lang="nl-NL" sz="3100" dirty="0"/>
          </a:p>
          <a:p>
            <a:pPr marL="285750" indent="-285750"/>
            <a:r>
              <a:rPr lang="nl-NL" sz="3100" dirty="0"/>
              <a:t>The </a:t>
            </a:r>
            <a:r>
              <a:rPr lang="nl-NL" sz="3100" dirty="0" err="1"/>
              <a:t>middle</a:t>
            </a:r>
            <a:r>
              <a:rPr lang="nl-NL" sz="3100" dirty="0"/>
              <a:t> slides (</a:t>
            </a:r>
            <a:r>
              <a:rPr lang="nl-NL" sz="3100" dirty="0" err="1"/>
              <a:t>see</a:t>
            </a:r>
            <a:r>
              <a:rPr lang="nl-NL" sz="3100" dirty="0"/>
              <a:t> page 4) must </a:t>
            </a:r>
            <a:r>
              <a:rPr lang="nl-NL" sz="3100" dirty="0" err="1"/>
              <a:t>include</a:t>
            </a:r>
            <a:r>
              <a:rPr lang="nl-NL" sz="3100" dirty="0"/>
              <a:t> </a:t>
            </a:r>
            <a:r>
              <a:rPr lang="nl-NL" sz="3100" dirty="0" err="1"/>
              <a:t>the</a:t>
            </a:r>
            <a:r>
              <a:rPr lang="nl-NL" sz="3100" dirty="0"/>
              <a:t> EAGE logo in </a:t>
            </a:r>
            <a:r>
              <a:rPr lang="nl-NL" sz="3100" dirty="0" err="1"/>
              <a:t>the</a:t>
            </a:r>
            <a:r>
              <a:rPr lang="nl-NL" sz="3100" dirty="0"/>
              <a:t> </a:t>
            </a:r>
            <a:r>
              <a:rPr lang="nl-NL" sz="3100" dirty="0" err="1"/>
              <a:t>bottom</a:t>
            </a:r>
            <a:r>
              <a:rPr lang="nl-NL" sz="3100" dirty="0"/>
              <a:t> right corner.</a:t>
            </a:r>
          </a:p>
          <a:p>
            <a:endParaRPr lang="nl-NL" sz="3100" dirty="0"/>
          </a:p>
          <a:p>
            <a:pPr marL="285750" indent="-285750"/>
            <a:r>
              <a:rPr lang="nl-NL" sz="3100" b="1" dirty="0"/>
              <a:t>We strongly prefer, in order to preserve the academic nature of the technical programme, that presenters limit the use of company or professional logos to the first and last slides of the presentation.</a:t>
            </a:r>
          </a:p>
          <a:p>
            <a:endParaRPr lang="nl-NL" sz="3100" b="1" dirty="0"/>
          </a:p>
          <a:p>
            <a:pPr marL="285750" indent="-285750"/>
            <a:r>
              <a:rPr lang="nl-NL" sz="3100" dirty="0"/>
              <a:t>Aside from these specifications, </a:t>
            </a:r>
            <a:r>
              <a:rPr lang="nl-NL" sz="3100" dirty="0" err="1"/>
              <a:t>all</a:t>
            </a:r>
            <a:r>
              <a:rPr lang="nl-NL" sz="3100" dirty="0"/>
              <a:t> information on the following slides constitute suggestions, and you may adapt the template to suit the purposes and shape of your presentation.</a:t>
            </a:r>
          </a:p>
          <a:p>
            <a:endParaRPr lang="nl-NL" sz="3100" dirty="0"/>
          </a:p>
          <a:p>
            <a:pPr marL="285750" indent="-285750"/>
            <a:r>
              <a:rPr lang="nl-NL" sz="3100" dirty="0"/>
              <a:t>We look forward to meeting you at the </a:t>
            </a:r>
            <a:r>
              <a:rPr lang="nl-NL" sz="3100" dirty="0" err="1"/>
              <a:t>Annual</a:t>
            </a:r>
            <a:r>
              <a:rPr lang="nl-NL" sz="3100" dirty="0"/>
              <a:t> 2021 in Amsterdam!  </a:t>
            </a:r>
          </a:p>
          <a:p>
            <a:endParaRPr lang="en-US" dirty="0"/>
          </a:p>
        </p:txBody>
      </p:sp>
    </p:spTree>
    <p:extLst>
      <p:ext uri="{BB962C8B-B14F-4D97-AF65-F5344CB8AC3E}">
        <p14:creationId xmlns:p14="http://schemas.microsoft.com/office/powerpoint/2010/main" val="10902749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EE9B6-EFDE-8242-9E77-D69FB3C5EF47}"/>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A434CB52-DF25-AA42-AF90-BE6BCF7020C5}"/>
              </a:ext>
            </a:extLst>
          </p:cNvPr>
          <p:cNvSpPr>
            <a:spLocks noGrp="1"/>
          </p:cNvSpPr>
          <p:nvPr>
            <p:ph idx="1"/>
          </p:nvPr>
        </p:nvSpPr>
        <p:spPr/>
        <p:txBody>
          <a:bodyPr/>
          <a:lstStyle/>
          <a:p>
            <a:endParaRPr lang="en-NL"/>
          </a:p>
        </p:txBody>
      </p:sp>
    </p:spTree>
    <p:extLst>
      <p:ext uri="{BB962C8B-B14F-4D97-AF65-F5344CB8AC3E}">
        <p14:creationId xmlns:p14="http://schemas.microsoft.com/office/powerpoint/2010/main" val="21109328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EE9B6-EFDE-8242-9E77-D69FB3C5EF47}"/>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A434CB52-DF25-AA42-AF90-BE6BCF7020C5}"/>
              </a:ext>
            </a:extLst>
          </p:cNvPr>
          <p:cNvSpPr>
            <a:spLocks noGrp="1"/>
          </p:cNvSpPr>
          <p:nvPr>
            <p:ph idx="1"/>
          </p:nvPr>
        </p:nvSpPr>
        <p:spPr/>
        <p:txBody>
          <a:bodyPr/>
          <a:lstStyle/>
          <a:p>
            <a:endParaRPr lang="en-NL"/>
          </a:p>
        </p:txBody>
      </p:sp>
    </p:spTree>
    <p:extLst>
      <p:ext uri="{BB962C8B-B14F-4D97-AF65-F5344CB8AC3E}">
        <p14:creationId xmlns:p14="http://schemas.microsoft.com/office/powerpoint/2010/main" val="20047928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EE9B6-EFDE-8242-9E77-D69FB3C5EF47}"/>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A434CB52-DF25-AA42-AF90-BE6BCF7020C5}"/>
              </a:ext>
            </a:extLst>
          </p:cNvPr>
          <p:cNvSpPr>
            <a:spLocks noGrp="1"/>
          </p:cNvSpPr>
          <p:nvPr>
            <p:ph idx="1"/>
          </p:nvPr>
        </p:nvSpPr>
        <p:spPr/>
        <p:txBody>
          <a:bodyPr/>
          <a:lstStyle/>
          <a:p>
            <a:endParaRPr lang="en-NL"/>
          </a:p>
        </p:txBody>
      </p:sp>
    </p:spTree>
    <p:extLst>
      <p:ext uri="{BB962C8B-B14F-4D97-AF65-F5344CB8AC3E}">
        <p14:creationId xmlns:p14="http://schemas.microsoft.com/office/powerpoint/2010/main" val="5026687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EE9B6-EFDE-8242-9E77-D69FB3C5EF47}"/>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A434CB52-DF25-AA42-AF90-BE6BCF7020C5}"/>
              </a:ext>
            </a:extLst>
          </p:cNvPr>
          <p:cNvSpPr>
            <a:spLocks noGrp="1"/>
          </p:cNvSpPr>
          <p:nvPr>
            <p:ph idx="1"/>
          </p:nvPr>
        </p:nvSpPr>
        <p:spPr/>
        <p:txBody>
          <a:bodyPr/>
          <a:lstStyle/>
          <a:p>
            <a:endParaRPr lang="en-NL"/>
          </a:p>
        </p:txBody>
      </p:sp>
    </p:spTree>
    <p:extLst>
      <p:ext uri="{BB962C8B-B14F-4D97-AF65-F5344CB8AC3E}">
        <p14:creationId xmlns:p14="http://schemas.microsoft.com/office/powerpoint/2010/main" val="39132708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EE9B6-EFDE-8242-9E77-D69FB3C5EF47}"/>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A434CB52-DF25-AA42-AF90-BE6BCF7020C5}"/>
              </a:ext>
            </a:extLst>
          </p:cNvPr>
          <p:cNvSpPr>
            <a:spLocks noGrp="1"/>
          </p:cNvSpPr>
          <p:nvPr>
            <p:ph idx="1"/>
          </p:nvPr>
        </p:nvSpPr>
        <p:spPr/>
        <p:txBody>
          <a:bodyPr/>
          <a:lstStyle/>
          <a:p>
            <a:endParaRPr lang="en-NL"/>
          </a:p>
        </p:txBody>
      </p:sp>
    </p:spTree>
    <p:extLst>
      <p:ext uri="{BB962C8B-B14F-4D97-AF65-F5344CB8AC3E}">
        <p14:creationId xmlns:p14="http://schemas.microsoft.com/office/powerpoint/2010/main" val="12430042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CEAF0C92-FF58-D545-9360-E3246ADC49AB}"/>
              </a:ext>
            </a:extLst>
          </p:cNvPr>
          <p:cNvSpPr/>
          <p:nvPr/>
        </p:nvSpPr>
        <p:spPr>
          <a:xfrm>
            <a:off x="1828801" y="1655805"/>
            <a:ext cx="7537621" cy="4053017"/>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685704-1AB3-9941-98C6-B9B78FB00DDC}"/>
              </a:ext>
            </a:extLst>
          </p:cNvPr>
          <p:cNvSpPr>
            <a:spLocks noGrp="1"/>
          </p:cNvSpPr>
          <p:nvPr>
            <p:ph type="title"/>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a:extLst>
                  <a:ext uri="{FF2B5EF4-FFF2-40B4-BE49-F238E27FC236}">
                    <a16:creationId xmlns:a16="http://schemas.microsoft.com/office/drawing/2014/main" id="{ECF16ABF-0531-F443-BFCA-552F2EB9393E}"/>
                  </a:ext>
                </a:extLst>
              </p14:cNvPr>
              <p14:cNvContentPartPr/>
              <p14:nvPr/>
            </p14:nvContentPartPr>
            <p14:xfrm>
              <a:off x="-639049" y="1360401"/>
              <a:ext cx="360" cy="360"/>
            </p14:xfrm>
          </p:contentPart>
        </mc:Choice>
        <mc:Fallback xmlns="">
          <p:pic>
            <p:nvPicPr>
              <p:cNvPr id="5" name="Ink 4">
                <a:extLst>
                  <a:ext uri="{FF2B5EF4-FFF2-40B4-BE49-F238E27FC236}">
                    <a16:creationId xmlns:a16="http://schemas.microsoft.com/office/drawing/2014/main" id="{ECF16ABF-0531-F443-BFCA-552F2EB9393E}"/>
                  </a:ext>
                </a:extLst>
              </p:cNvPr>
              <p:cNvPicPr/>
              <p:nvPr/>
            </p:nvPicPr>
            <p:blipFill>
              <a:blip r:embed="rId3"/>
              <a:stretch>
                <a:fillRect/>
              </a:stretch>
            </p:blipFill>
            <p:spPr>
              <a:xfrm>
                <a:off x="-648049" y="1351761"/>
                <a:ext cx="18000" cy="18000"/>
              </a:xfrm>
              <a:prstGeom prst="rect">
                <a:avLst/>
              </a:prstGeom>
            </p:spPr>
          </p:pic>
        </mc:Fallback>
      </mc:AlternateContent>
      <p:sp>
        <p:nvSpPr>
          <p:cNvPr id="13" name="Freeform 12">
            <a:extLst>
              <a:ext uri="{FF2B5EF4-FFF2-40B4-BE49-F238E27FC236}">
                <a16:creationId xmlns:a16="http://schemas.microsoft.com/office/drawing/2014/main" id="{7395E724-56D5-634C-8BF0-EC67B1222D8B}"/>
              </a:ext>
            </a:extLst>
          </p:cNvPr>
          <p:cNvSpPr/>
          <p:nvPr/>
        </p:nvSpPr>
        <p:spPr>
          <a:xfrm>
            <a:off x="4195219" y="1612967"/>
            <a:ext cx="2983012" cy="4101622"/>
          </a:xfrm>
          <a:custGeom>
            <a:avLst/>
            <a:gdLst>
              <a:gd name="connsiteX0" fmla="*/ 0 w 2983012"/>
              <a:gd name="connsiteY0" fmla="*/ 0 h 4101622"/>
              <a:gd name="connsiteX1" fmla="*/ 815546 w 2983012"/>
              <a:gd name="connsiteY1" fmla="*/ 988541 h 4101622"/>
              <a:gd name="connsiteX2" fmla="*/ 1655806 w 2983012"/>
              <a:gd name="connsiteY2" fmla="*/ 3113903 h 4101622"/>
              <a:gd name="connsiteX3" fmla="*/ 2891481 w 2983012"/>
              <a:gd name="connsiteY3" fmla="*/ 4040660 h 4101622"/>
              <a:gd name="connsiteX4" fmla="*/ 2891481 w 2983012"/>
              <a:gd name="connsiteY4" fmla="*/ 4015946 h 4101622"/>
              <a:gd name="connsiteX5" fmla="*/ 2891481 w 2983012"/>
              <a:gd name="connsiteY5" fmla="*/ 4015946 h 410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3012" h="4101622">
                <a:moveTo>
                  <a:pt x="0" y="0"/>
                </a:moveTo>
                <a:cubicBezTo>
                  <a:pt x="269789" y="234778"/>
                  <a:pt x="539578" y="469557"/>
                  <a:pt x="815546" y="988541"/>
                </a:cubicBezTo>
                <a:cubicBezTo>
                  <a:pt x="1091514" y="1507525"/>
                  <a:pt x="1309817" y="2605217"/>
                  <a:pt x="1655806" y="3113903"/>
                </a:cubicBezTo>
                <a:cubicBezTo>
                  <a:pt x="2001795" y="3622589"/>
                  <a:pt x="2685535" y="3890320"/>
                  <a:pt x="2891481" y="4040660"/>
                </a:cubicBezTo>
                <a:cubicBezTo>
                  <a:pt x="3097427" y="4191001"/>
                  <a:pt x="2891481" y="4015946"/>
                  <a:pt x="2891481" y="4015946"/>
                </a:cubicBezTo>
                <a:lnTo>
                  <a:pt x="2891481" y="4015946"/>
                </a:lnTo>
              </a:path>
            </a:pathLst>
          </a:custGeom>
          <a:ln>
            <a:headEnd type="none" w="med" len="med"/>
            <a:tailEnd type="arrow" w="med" len="med"/>
          </a:ln>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15" name="Freeform 14">
            <a:extLst>
              <a:ext uri="{FF2B5EF4-FFF2-40B4-BE49-F238E27FC236}">
                <a16:creationId xmlns:a16="http://schemas.microsoft.com/office/drawing/2014/main" id="{6910C6FC-074B-E74C-A353-E59948CE4532}"/>
              </a:ext>
            </a:extLst>
          </p:cNvPr>
          <p:cNvSpPr/>
          <p:nvPr/>
        </p:nvSpPr>
        <p:spPr>
          <a:xfrm>
            <a:off x="5706631" y="1655805"/>
            <a:ext cx="1447931" cy="4015946"/>
          </a:xfrm>
          <a:custGeom>
            <a:avLst/>
            <a:gdLst>
              <a:gd name="connsiteX0" fmla="*/ 1447931 w 1447931"/>
              <a:gd name="connsiteY0" fmla="*/ 4015946 h 4015946"/>
              <a:gd name="connsiteX1" fmla="*/ 928947 w 1447931"/>
              <a:gd name="connsiteY1" fmla="*/ 3768811 h 4015946"/>
              <a:gd name="connsiteX2" fmla="*/ 521174 w 1447931"/>
              <a:gd name="connsiteY2" fmla="*/ 3484606 h 4015946"/>
              <a:gd name="connsiteX3" fmla="*/ 88687 w 1447931"/>
              <a:gd name="connsiteY3" fmla="*/ 2570206 h 4015946"/>
              <a:gd name="connsiteX4" fmla="*/ 63974 w 1447931"/>
              <a:gd name="connsiteY4" fmla="*/ 1087395 h 4015946"/>
              <a:gd name="connsiteX5" fmla="*/ 793023 w 1447931"/>
              <a:gd name="connsiteY5" fmla="*/ 0 h 4015946"/>
              <a:gd name="connsiteX6" fmla="*/ 793023 w 1447931"/>
              <a:gd name="connsiteY6" fmla="*/ 0 h 4015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31" h="4015946">
                <a:moveTo>
                  <a:pt x="1447931" y="4015946"/>
                </a:moveTo>
                <a:cubicBezTo>
                  <a:pt x="1265668" y="3936657"/>
                  <a:pt x="1083406" y="3857368"/>
                  <a:pt x="928947" y="3768811"/>
                </a:cubicBezTo>
                <a:cubicBezTo>
                  <a:pt x="774488" y="3680254"/>
                  <a:pt x="661217" y="3684373"/>
                  <a:pt x="521174" y="3484606"/>
                </a:cubicBezTo>
                <a:cubicBezTo>
                  <a:pt x="381131" y="3284838"/>
                  <a:pt x="164887" y="2969741"/>
                  <a:pt x="88687" y="2570206"/>
                </a:cubicBezTo>
                <a:cubicBezTo>
                  <a:pt x="12487" y="2170671"/>
                  <a:pt x="-53415" y="1515763"/>
                  <a:pt x="63974" y="1087395"/>
                </a:cubicBezTo>
                <a:cubicBezTo>
                  <a:pt x="181363" y="659027"/>
                  <a:pt x="793023" y="0"/>
                  <a:pt x="793023" y="0"/>
                </a:cubicBezTo>
                <a:lnTo>
                  <a:pt x="793023"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20BEDE45-BD15-294A-B0D9-DB24B1DE2C4D}"/>
              </a:ext>
            </a:extLst>
          </p:cNvPr>
          <p:cNvSpPr txBox="1"/>
          <p:nvPr/>
        </p:nvSpPr>
        <p:spPr>
          <a:xfrm>
            <a:off x="3632886" y="1149178"/>
            <a:ext cx="888247" cy="369332"/>
          </a:xfrm>
          <a:prstGeom prst="rect">
            <a:avLst/>
          </a:prstGeom>
          <a:noFill/>
        </p:spPr>
        <p:txBody>
          <a:bodyPr wrap="square" rtlCol="0">
            <a:spAutoFit/>
          </a:bodyPr>
          <a:lstStyle/>
          <a:p>
            <a:r>
              <a:rPr lang="en-US" dirty="0"/>
              <a:t>(</a:t>
            </a:r>
            <a:r>
              <a:rPr lang="en-US" dirty="0" err="1"/>
              <a:t>x,k</a:t>
            </a:r>
            <a:r>
              <a:rPr lang="en-US" dirty="0"/>
              <a:t>)</a:t>
            </a:r>
          </a:p>
        </p:txBody>
      </p:sp>
      <p:sp>
        <p:nvSpPr>
          <p:cNvPr id="18" name="TextBox 17">
            <a:extLst>
              <a:ext uri="{FF2B5EF4-FFF2-40B4-BE49-F238E27FC236}">
                <a16:creationId xmlns:a16="http://schemas.microsoft.com/office/drawing/2014/main" id="{0E42CE2C-E5C1-9A4A-8B05-E635B15B71B8}"/>
              </a:ext>
            </a:extLst>
          </p:cNvPr>
          <p:cNvSpPr txBox="1"/>
          <p:nvPr/>
        </p:nvSpPr>
        <p:spPr>
          <a:xfrm>
            <a:off x="6096000" y="1143411"/>
            <a:ext cx="1664043" cy="369332"/>
          </a:xfrm>
          <a:prstGeom prst="rect">
            <a:avLst/>
          </a:prstGeom>
          <a:noFill/>
        </p:spPr>
        <p:txBody>
          <a:bodyPr wrap="square" rtlCol="0">
            <a:spAutoFit/>
          </a:bodyPr>
          <a:lstStyle/>
          <a:p>
            <a:r>
              <a:rPr lang="en-US" dirty="0"/>
              <a:t>(X(x, k), K(</a:t>
            </a:r>
            <a:r>
              <a:rPr lang="en-US" dirty="0" err="1"/>
              <a:t>x,k</a:t>
            </a:r>
            <a:r>
              <a:rPr lang="en-US" dirty="0"/>
              <a:t>))</a:t>
            </a:r>
          </a:p>
        </p:txBody>
      </p:sp>
      <p:sp>
        <p:nvSpPr>
          <p:cNvPr id="21" name="TextBox 20">
            <a:extLst>
              <a:ext uri="{FF2B5EF4-FFF2-40B4-BE49-F238E27FC236}">
                <a16:creationId xmlns:a16="http://schemas.microsoft.com/office/drawing/2014/main" id="{BD798D1B-08EC-E44C-A559-7A051B4DC916}"/>
              </a:ext>
            </a:extLst>
          </p:cNvPr>
          <p:cNvSpPr txBox="1"/>
          <p:nvPr/>
        </p:nvSpPr>
        <p:spPr>
          <a:xfrm>
            <a:off x="7760043" y="1033570"/>
            <a:ext cx="2014152" cy="369332"/>
          </a:xfrm>
          <a:prstGeom prst="rect">
            <a:avLst/>
          </a:prstGeom>
          <a:noFill/>
        </p:spPr>
        <p:txBody>
          <a:bodyPr wrap="square" rtlCol="0">
            <a:spAutoFit/>
          </a:bodyPr>
          <a:lstStyle/>
          <a:p>
            <a:r>
              <a:rPr lang="en-US" dirty="0"/>
              <a:t>Source plane</a:t>
            </a:r>
          </a:p>
        </p:txBody>
      </p:sp>
      <p:sp>
        <p:nvSpPr>
          <p:cNvPr id="22" name="TextBox 21">
            <a:extLst>
              <a:ext uri="{FF2B5EF4-FFF2-40B4-BE49-F238E27FC236}">
                <a16:creationId xmlns:a16="http://schemas.microsoft.com/office/drawing/2014/main" id="{3269AEB0-5AB4-0849-91CF-2E27EE95CFAD}"/>
              </a:ext>
            </a:extLst>
          </p:cNvPr>
          <p:cNvSpPr txBox="1"/>
          <p:nvPr/>
        </p:nvSpPr>
        <p:spPr>
          <a:xfrm>
            <a:off x="7760043" y="5980670"/>
            <a:ext cx="2014152" cy="369332"/>
          </a:xfrm>
          <a:prstGeom prst="rect">
            <a:avLst/>
          </a:prstGeom>
          <a:noFill/>
        </p:spPr>
        <p:txBody>
          <a:bodyPr wrap="square" rtlCol="0">
            <a:spAutoFit/>
          </a:bodyPr>
          <a:lstStyle/>
          <a:p>
            <a:r>
              <a:rPr lang="en-US" dirty="0"/>
              <a:t>Receiver plane</a:t>
            </a:r>
          </a:p>
        </p:txBody>
      </p:sp>
      <p:cxnSp>
        <p:nvCxnSpPr>
          <p:cNvPr id="24" name="Straight Arrow Connector 23">
            <a:extLst>
              <a:ext uri="{FF2B5EF4-FFF2-40B4-BE49-F238E27FC236}">
                <a16:creationId xmlns:a16="http://schemas.microsoft.com/office/drawing/2014/main" id="{D2F5AB6C-3A9F-6D47-855D-F011B7E53E28}"/>
              </a:ext>
            </a:extLst>
          </p:cNvPr>
          <p:cNvCxnSpPr>
            <a:cxnSpLocks/>
            <a:stCxn id="13" idx="0"/>
          </p:cNvCxnSpPr>
          <p:nvPr/>
        </p:nvCxnSpPr>
        <p:spPr>
          <a:xfrm>
            <a:off x="4195219" y="1612967"/>
            <a:ext cx="438565" cy="32704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a:extLst>
              <a:ext uri="{FF2B5EF4-FFF2-40B4-BE49-F238E27FC236}">
                <a16:creationId xmlns:a16="http://schemas.microsoft.com/office/drawing/2014/main" id="{E1633D2A-7EED-9F4B-9DA2-BBEE277C02AF}"/>
              </a:ext>
            </a:extLst>
          </p:cNvPr>
          <p:cNvCxnSpPr>
            <a:cxnSpLocks/>
          </p:cNvCxnSpPr>
          <p:nvPr/>
        </p:nvCxnSpPr>
        <p:spPr>
          <a:xfrm flipH="1">
            <a:off x="5978482" y="1655805"/>
            <a:ext cx="484102" cy="49427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1" name="TextBox 30">
            <a:extLst>
              <a:ext uri="{FF2B5EF4-FFF2-40B4-BE49-F238E27FC236}">
                <a16:creationId xmlns:a16="http://schemas.microsoft.com/office/drawing/2014/main" id="{5DB64608-B3CE-3746-B11E-B5C91E16AAF9}"/>
              </a:ext>
            </a:extLst>
          </p:cNvPr>
          <p:cNvSpPr txBox="1"/>
          <p:nvPr/>
        </p:nvSpPr>
        <p:spPr>
          <a:xfrm>
            <a:off x="3286897" y="2953265"/>
            <a:ext cx="1447931" cy="646331"/>
          </a:xfrm>
          <a:prstGeom prst="rect">
            <a:avLst/>
          </a:prstGeom>
          <a:noFill/>
        </p:spPr>
        <p:txBody>
          <a:bodyPr wrap="square" rtlCol="0">
            <a:spAutoFit/>
          </a:bodyPr>
          <a:lstStyle/>
          <a:p>
            <a:r>
              <a:rPr lang="en-US" dirty="0"/>
              <a:t>Ray in trial model</a:t>
            </a:r>
          </a:p>
        </p:txBody>
      </p:sp>
      <p:sp>
        <p:nvSpPr>
          <p:cNvPr id="32" name="TextBox 31">
            <a:extLst>
              <a:ext uri="{FF2B5EF4-FFF2-40B4-BE49-F238E27FC236}">
                <a16:creationId xmlns:a16="http://schemas.microsoft.com/office/drawing/2014/main" id="{E2D76655-FD83-4E49-A062-9D966C759D2E}"/>
              </a:ext>
            </a:extLst>
          </p:cNvPr>
          <p:cNvSpPr txBox="1"/>
          <p:nvPr/>
        </p:nvSpPr>
        <p:spPr>
          <a:xfrm>
            <a:off x="6269909" y="2749788"/>
            <a:ext cx="1490134" cy="646331"/>
          </a:xfrm>
          <a:prstGeom prst="rect">
            <a:avLst/>
          </a:prstGeom>
          <a:noFill/>
        </p:spPr>
        <p:txBody>
          <a:bodyPr wrap="square" rtlCol="0">
            <a:spAutoFit/>
          </a:bodyPr>
          <a:lstStyle/>
          <a:p>
            <a:r>
              <a:rPr lang="en-US" dirty="0"/>
              <a:t>Ray in target model</a:t>
            </a:r>
          </a:p>
        </p:txBody>
      </p:sp>
    </p:spTree>
    <p:extLst>
      <p:ext uri="{BB962C8B-B14F-4D97-AF65-F5344CB8AC3E}">
        <p14:creationId xmlns:p14="http://schemas.microsoft.com/office/powerpoint/2010/main" val="10795749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23BA3-38D3-5344-B6CD-D88764945EBD}"/>
              </a:ext>
            </a:extLst>
          </p:cNvPr>
          <p:cNvSpPr>
            <a:spLocks noGrp="1"/>
          </p:cNvSpPr>
          <p:nvPr>
            <p:ph type="title"/>
          </p:nvPr>
        </p:nvSpPr>
        <p:spPr/>
        <p:txBody>
          <a:bodyPr/>
          <a:lstStyle/>
          <a:p>
            <a:r>
              <a:rPr lang="en-US" b="1" dirty="0">
                <a:solidFill>
                  <a:schemeClr val="accent1"/>
                </a:solidFill>
              </a:rPr>
              <a:t>”Why it works” Road Map</a:t>
            </a:r>
          </a:p>
        </p:txBody>
      </p:sp>
      <p:sp>
        <p:nvSpPr>
          <p:cNvPr id="4" name="Content Placeholder 3">
            <a:extLst>
              <a:ext uri="{FF2B5EF4-FFF2-40B4-BE49-F238E27FC236}">
                <a16:creationId xmlns:a16="http://schemas.microsoft.com/office/drawing/2014/main" id="{45D95357-EBFC-F946-8697-2DC360022925}"/>
              </a:ext>
            </a:extLst>
          </p:cNvPr>
          <p:cNvSpPr>
            <a:spLocks noGrp="1"/>
          </p:cNvSpPr>
          <p:nvPr>
            <p:ph idx="1"/>
          </p:nvPr>
        </p:nvSpPr>
        <p:spPr>
          <a:xfrm>
            <a:off x="247134" y="1385046"/>
            <a:ext cx="11467069" cy="5336427"/>
          </a:xfrm>
        </p:spPr>
        <p:txBody>
          <a:bodyPr/>
          <a:lstStyle/>
          <a:p>
            <a:r>
              <a:rPr lang="en-US" dirty="0"/>
              <a:t>Define the objective, solve out the extended source to leave reduced function of velocity model only (“Variable Projection Method”)</a:t>
            </a:r>
          </a:p>
          <a:p>
            <a:endParaRPr lang="en-US" dirty="0"/>
          </a:p>
          <a:p>
            <a:r>
              <a:rPr lang="en-US" dirty="0"/>
              <a:t>Establish relation between modeling, Born modeling</a:t>
            </a:r>
          </a:p>
          <a:p>
            <a:endParaRPr lang="en-US" dirty="0"/>
          </a:p>
          <a:p>
            <a:r>
              <a:rPr lang="en-US" dirty="0"/>
              <a:t>Compute gradient, Hessian of VPM objective using Born relation</a:t>
            </a:r>
          </a:p>
          <a:p>
            <a:endParaRPr lang="en-US" dirty="0"/>
          </a:p>
          <a:p>
            <a:r>
              <a:rPr lang="en-US" dirty="0"/>
              <a:t>Relate Hessian to tomography Hessian via ray theory</a:t>
            </a:r>
          </a:p>
          <a:p>
            <a:endParaRPr lang="en-US" dirty="0"/>
          </a:p>
          <a:p>
            <a:endParaRPr lang="en-US" dirty="0"/>
          </a:p>
        </p:txBody>
      </p:sp>
    </p:spTree>
    <p:extLst>
      <p:ext uri="{BB962C8B-B14F-4D97-AF65-F5344CB8AC3E}">
        <p14:creationId xmlns:p14="http://schemas.microsoft.com/office/powerpoint/2010/main" val="30817065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19E54-A156-6843-BE89-CABFF7B16782}"/>
              </a:ext>
            </a:extLst>
          </p:cNvPr>
          <p:cNvSpPr>
            <a:spLocks noGrp="1"/>
          </p:cNvSpPr>
          <p:nvPr>
            <p:ph type="title"/>
          </p:nvPr>
        </p:nvSpPr>
        <p:spPr/>
        <p:txBody>
          <a:bodyPr>
            <a:normAutofit/>
          </a:bodyPr>
          <a:lstStyle/>
          <a:p>
            <a:r>
              <a:rPr lang="en-US" b="1" dirty="0">
                <a:latin typeface="+mj-lt"/>
              </a:rPr>
              <a:t>Acknowledgements / Thank You / Questions</a:t>
            </a:r>
            <a:endParaRPr lang="en-NL" b="1" dirty="0">
              <a:latin typeface="+mj-lt"/>
            </a:endParaRPr>
          </a:p>
        </p:txBody>
      </p:sp>
      <p:sp>
        <p:nvSpPr>
          <p:cNvPr id="3" name="Content Placeholder 2">
            <a:extLst>
              <a:ext uri="{FF2B5EF4-FFF2-40B4-BE49-F238E27FC236}">
                <a16:creationId xmlns:a16="http://schemas.microsoft.com/office/drawing/2014/main" id="{953B5FE6-76C2-3F4C-A9F4-E1629F8899CE}"/>
              </a:ext>
            </a:extLst>
          </p:cNvPr>
          <p:cNvSpPr>
            <a:spLocks noGrp="1"/>
          </p:cNvSpPr>
          <p:nvPr>
            <p:ph idx="1"/>
          </p:nvPr>
        </p:nvSpPr>
        <p:spPr/>
        <p:txBody>
          <a:bodyPr/>
          <a:lstStyle/>
          <a:p>
            <a:pPr marL="0" indent="0">
              <a:buNone/>
            </a:pPr>
            <a:r>
              <a:rPr lang="en-US" altLang="en-US" dirty="0">
                <a:solidFill>
                  <a:srgbClr val="000000"/>
                </a:solidFill>
                <a:latin typeface="Calibri" panose="020F0502020204030204" pitchFamily="34" charset="0"/>
                <a:cs typeface="Calibri" panose="020F0502020204030204" pitchFamily="34" charset="0"/>
              </a:rPr>
              <a:t>One-Column Format</a:t>
            </a:r>
          </a:p>
          <a:p>
            <a:pPr marL="0" indent="0">
              <a:buNone/>
            </a:pPr>
            <a:endParaRPr lang="en-US" altLang="en-US" dirty="0">
              <a:solidFill>
                <a:srgbClr val="000000"/>
              </a:solidFill>
              <a:latin typeface="Calibri" panose="020F0502020204030204" pitchFamily="34" charset="0"/>
              <a:cs typeface="Calibri" panose="020F0502020204030204" pitchFamily="34" charset="0"/>
            </a:endParaRPr>
          </a:p>
          <a:p>
            <a:pPr marL="0" indent="0">
              <a:buNone/>
            </a:pPr>
            <a:endParaRPr lang="en-US" altLang="en-US" dirty="0">
              <a:solidFill>
                <a:srgbClr val="000000"/>
              </a:solidFill>
              <a:latin typeface="Calibri" panose="020F0502020204030204" pitchFamily="34" charset="0"/>
              <a:cs typeface="Calibri" panose="020F0502020204030204" pitchFamily="34" charset="0"/>
            </a:endParaRPr>
          </a:p>
          <a:p>
            <a:pPr marL="0" indent="0">
              <a:buNone/>
            </a:pPr>
            <a:endParaRPr lang="en-US" altLang="en-US" dirty="0">
              <a:solidFill>
                <a:srgbClr val="000000"/>
              </a:solidFill>
              <a:latin typeface="Calibri" panose="020F0502020204030204" pitchFamily="34" charset="0"/>
              <a:cs typeface="Calibri" panose="020F0502020204030204" pitchFamily="34" charset="0"/>
            </a:endParaRPr>
          </a:p>
          <a:p>
            <a:pPr marL="0" indent="0">
              <a:buNone/>
            </a:pPr>
            <a:endParaRPr lang="en-US" altLang="en-US" dirty="0">
              <a:solidFill>
                <a:srgbClr val="000000"/>
              </a:solidFill>
              <a:latin typeface="Calibri" panose="020F0502020204030204" pitchFamily="34" charset="0"/>
              <a:cs typeface="Calibri" panose="020F0502020204030204" pitchFamily="34" charset="0"/>
            </a:endParaRPr>
          </a:p>
          <a:p>
            <a:pPr marL="0" indent="0">
              <a:buNone/>
            </a:pPr>
            <a:r>
              <a:rPr lang="en-US" altLang="en-US" dirty="0">
                <a:solidFill>
                  <a:srgbClr val="000000"/>
                </a:solidFill>
                <a:latin typeface="Calibri" panose="020F0502020204030204" pitchFamily="34" charset="0"/>
                <a:cs typeface="Calibri" panose="020F0502020204030204" pitchFamily="34" charset="0"/>
              </a:rPr>
              <a:t>Author, Company and/or Logo Information</a:t>
            </a:r>
          </a:p>
        </p:txBody>
      </p:sp>
    </p:spTree>
    <p:extLst>
      <p:ext uri="{BB962C8B-B14F-4D97-AF65-F5344CB8AC3E}">
        <p14:creationId xmlns:p14="http://schemas.microsoft.com/office/powerpoint/2010/main" val="39259388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D8332-557D-AD40-8134-33D3F19E1D94}"/>
              </a:ext>
            </a:extLst>
          </p:cNvPr>
          <p:cNvSpPr>
            <a:spLocks noGrp="1"/>
          </p:cNvSpPr>
          <p:nvPr>
            <p:ph type="ctrTitle"/>
          </p:nvPr>
        </p:nvSpPr>
        <p:spPr>
          <a:xfrm>
            <a:off x="630195" y="2743200"/>
            <a:ext cx="10972800" cy="2375338"/>
          </a:xfrm>
        </p:spPr>
        <p:txBody>
          <a:bodyPr>
            <a:normAutofit fontScale="90000"/>
          </a:bodyPr>
          <a:lstStyle/>
          <a:p>
            <a:r>
              <a:rPr lang="en-US" sz="4900" b="1" dirty="0"/>
              <a:t>Extended</a:t>
            </a:r>
            <a:r>
              <a:rPr lang="en-US" sz="6600" b="1" dirty="0"/>
              <a:t> </a:t>
            </a:r>
            <a:r>
              <a:rPr lang="en-US" sz="4900" b="1" dirty="0"/>
              <a:t>Source Inversion: a potential alternative to LF FWI</a:t>
            </a:r>
            <a:br>
              <a:rPr lang="en-US" sz="6600" b="1" dirty="0"/>
            </a:br>
            <a:r>
              <a:rPr lang="en-US" sz="3600" dirty="0"/>
              <a:t>W. Symes (Rice), M. </a:t>
            </a:r>
            <a:r>
              <a:rPr lang="en-US" sz="3600" dirty="0" err="1"/>
              <a:t>Dolliazal</a:t>
            </a:r>
            <a:r>
              <a:rPr lang="en-US" sz="3600" dirty="0"/>
              <a:t>, R. </a:t>
            </a:r>
            <a:r>
              <a:rPr lang="en-US" sz="3600" dirty="0" err="1"/>
              <a:t>Nammour</a:t>
            </a:r>
            <a:r>
              <a:rPr lang="en-US" sz="3600" dirty="0"/>
              <a:t>, </a:t>
            </a:r>
            <a:br>
              <a:rPr lang="en-US" sz="3600" dirty="0"/>
            </a:br>
            <a:r>
              <a:rPr lang="en-US" sz="3600" dirty="0"/>
              <a:t>P. Williamson (</a:t>
            </a:r>
            <a:r>
              <a:rPr lang="en-US" sz="3600" dirty="0" err="1"/>
              <a:t>TotalEnergies</a:t>
            </a:r>
            <a:r>
              <a:rPr lang="en-US" sz="3600" dirty="0"/>
              <a:t>)</a:t>
            </a:r>
            <a:endParaRPr lang="en-NL" sz="3600" dirty="0"/>
          </a:p>
        </p:txBody>
      </p:sp>
    </p:spTree>
    <p:extLst>
      <p:ext uri="{BB962C8B-B14F-4D97-AF65-F5344CB8AC3E}">
        <p14:creationId xmlns:p14="http://schemas.microsoft.com/office/powerpoint/2010/main" val="11444910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243E3-C6D7-8A42-B62A-F425160A4A55}"/>
              </a:ext>
            </a:extLst>
          </p:cNvPr>
          <p:cNvSpPr>
            <a:spLocks noGrp="1"/>
          </p:cNvSpPr>
          <p:nvPr>
            <p:ph type="title"/>
          </p:nvPr>
        </p:nvSpPr>
        <p:spPr/>
        <p:txBody>
          <a:bodyPr/>
          <a:lstStyle/>
          <a:p>
            <a:r>
              <a:rPr lang="en-US" b="1" dirty="0">
                <a:solidFill>
                  <a:schemeClr val="accent1"/>
                </a:solidFill>
              </a:rPr>
              <a:t>Agenda</a:t>
            </a:r>
            <a:endParaRPr lang="en-NL" b="1">
              <a:solidFill>
                <a:schemeClr val="accent1"/>
              </a:solidFill>
            </a:endParaRPr>
          </a:p>
        </p:txBody>
      </p:sp>
      <p:sp>
        <p:nvSpPr>
          <p:cNvPr id="3" name="Content Placeholder 2">
            <a:extLst>
              <a:ext uri="{FF2B5EF4-FFF2-40B4-BE49-F238E27FC236}">
                <a16:creationId xmlns:a16="http://schemas.microsoft.com/office/drawing/2014/main" id="{B5561280-3F64-E34D-864C-9B0801F2357F}"/>
              </a:ext>
            </a:extLst>
          </p:cNvPr>
          <p:cNvSpPr>
            <a:spLocks noGrp="1"/>
          </p:cNvSpPr>
          <p:nvPr>
            <p:ph idx="1"/>
          </p:nvPr>
        </p:nvSpPr>
        <p:spPr>
          <a:xfrm>
            <a:off x="1989436" y="1963270"/>
            <a:ext cx="9724767" cy="4758203"/>
          </a:xfrm>
        </p:spPr>
        <p:txBody>
          <a:bodyPr/>
          <a:lstStyle/>
          <a:p>
            <a:r>
              <a:rPr lang="en-US" dirty="0">
                <a:solidFill>
                  <a:schemeClr val="accent1"/>
                </a:solidFill>
              </a:rPr>
              <a:t>Extended source inversion</a:t>
            </a:r>
          </a:p>
          <a:p>
            <a:endParaRPr lang="en-US" dirty="0"/>
          </a:p>
          <a:p>
            <a:r>
              <a:rPr lang="en-US" dirty="0"/>
              <a:t>Examples: synthetic 2D, marine 3D</a:t>
            </a:r>
          </a:p>
          <a:p>
            <a:endParaRPr lang="en-US" dirty="0"/>
          </a:p>
          <a:p>
            <a:r>
              <a:rPr lang="en-US" dirty="0"/>
              <a:t>Why it works</a:t>
            </a:r>
          </a:p>
          <a:p>
            <a:endParaRPr lang="en-US" dirty="0"/>
          </a:p>
          <a:p>
            <a:r>
              <a:rPr lang="en-US" dirty="0"/>
              <a:t>Limitations, Prospects</a:t>
            </a:r>
            <a:endParaRPr lang="en-NL"/>
          </a:p>
        </p:txBody>
      </p:sp>
    </p:spTree>
    <p:extLst>
      <p:ext uri="{BB962C8B-B14F-4D97-AF65-F5344CB8AC3E}">
        <p14:creationId xmlns:p14="http://schemas.microsoft.com/office/powerpoint/2010/main" val="34278714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434CB52-DF25-AA42-AF90-BE6BCF7020C5}"/>
              </a:ext>
            </a:extLst>
          </p:cNvPr>
          <p:cNvSpPr>
            <a:spLocks noGrp="1"/>
          </p:cNvSpPr>
          <p:nvPr>
            <p:ph idx="1"/>
          </p:nvPr>
        </p:nvSpPr>
        <p:spPr>
          <a:xfrm>
            <a:off x="343115" y="527116"/>
            <a:ext cx="11467069" cy="531972"/>
          </a:xfrm>
        </p:spPr>
        <p:txBody>
          <a:bodyPr/>
          <a:lstStyle/>
          <a:p>
            <a:pPr marL="0" indent="0">
              <a:buNone/>
            </a:pPr>
            <a:r>
              <a:rPr lang="en-US" dirty="0"/>
              <a:t>Example: transmission from buried source</a:t>
            </a:r>
            <a:endParaRPr lang="en-NL"/>
          </a:p>
        </p:txBody>
      </p:sp>
      <p:pic>
        <p:nvPicPr>
          <p:cNvPr id="5" name="Picture 4">
            <a:extLst>
              <a:ext uri="{FF2B5EF4-FFF2-40B4-BE49-F238E27FC236}">
                <a16:creationId xmlns:a16="http://schemas.microsoft.com/office/drawing/2014/main" id="{684CF0A9-3788-6E46-9CE4-7003F19149A2}"/>
              </a:ext>
            </a:extLst>
          </p:cNvPr>
          <p:cNvPicPr>
            <a:picLocks noChangeAspect="1"/>
          </p:cNvPicPr>
          <p:nvPr/>
        </p:nvPicPr>
        <p:blipFill>
          <a:blip r:embed="rId2"/>
          <a:stretch>
            <a:fillRect/>
          </a:stretch>
        </p:blipFill>
        <p:spPr>
          <a:xfrm>
            <a:off x="-560295" y="-73552"/>
            <a:ext cx="7216589" cy="5576455"/>
          </a:xfrm>
          <a:prstGeom prst="rect">
            <a:avLst/>
          </a:prstGeom>
        </p:spPr>
      </p:pic>
      <p:sp>
        <p:nvSpPr>
          <p:cNvPr id="6" name="TextBox 5">
            <a:extLst>
              <a:ext uri="{FF2B5EF4-FFF2-40B4-BE49-F238E27FC236}">
                <a16:creationId xmlns:a16="http://schemas.microsoft.com/office/drawing/2014/main" id="{65751798-1351-6F4C-95DA-E53584771143}"/>
              </a:ext>
            </a:extLst>
          </p:cNvPr>
          <p:cNvSpPr txBox="1"/>
          <p:nvPr/>
        </p:nvSpPr>
        <p:spPr>
          <a:xfrm>
            <a:off x="4899969" y="2345344"/>
            <a:ext cx="554832" cy="369332"/>
          </a:xfrm>
          <a:prstGeom prst="rect">
            <a:avLst/>
          </a:prstGeom>
          <a:noFill/>
        </p:spPr>
        <p:txBody>
          <a:bodyPr wrap="none" rtlCol="0">
            <a:spAutoFit/>
          </a:bodyPr>
          <a:lstStyle/>
          <a:p>
            <a:r>
              <a:rPr lang="en-US" dirty="0" err="1">
                <a:solidFill>
                  <a:schemeClr val="bg1">
                    <a:lumMod val="75000"/>
                  </a:schemeClr>
                </a:solidFill>
              </a:rPr>
              <a:t>GPa</a:t>
            </a:r>
            <a:endParaRPr lang="en-US" dirty="0">
              <a:solidFill>
                <a:schemeClr val="bg1">
                  <a:lumMod val="75000"/>
                </a:schemeClr>
              </a:solidFill>
            </a:endParaRPr>
          </a:p>
        </p:txBody>
      </p:sp>
      <p:sp>
        <p:nvSpPr>
          <p:cNvPr id="7" name="TextBox 6">
            <a:extLst>
              <a:ext uri="{FF2B5EF4-FFF2-40B4-BE49-F238E27FC236}">
                <a16:creationId xmlns:a16="http://schemas.microsoft.com/office/drawing/2014/main" id="{844BE8DB-0B53-5049-8A93-DE1FA71D74A3}"/>
              </a:ext>
            </a:extLst>
          </p:cNvPr>
          <p:cNvSpPr txBox="1"/>
          <p:nvPr/>
        </p:nvSpPr>
        <p:spPr>
          <a:xfrm>
            <a:off x="2580893" y="1232444"/>
            <a:ext cx="683200" cy="369332"/>
          </a:xfrm>
          <a:prstGeom prst="rect">
            <a:avLst/>
          </a:prstGeom>
          <a:noFill/>
        </p:spPr>
        <p:txBody>
          <a:bodyPr wrap="none" rtlCol="0">
            <a:spAutoFit/>
          </a:bodyPr>
          <a:lstStyle/>
          <a:p>
            <a:r>
              <a:rPr lang="en-US" dirty="0">
                <a:solidFill>
                  <a:schemeClr val="bg1">
                    <a:lumMod val="75000"/>
                  </a:schemeClr>
                </a:solidFill>
              </a:rPr>
              <a:t>X (m)</a:t>
            </a:r>
          </a:p>
        </p:txBody>
      </p:sp>
      <p:sp>
        <p:nvSpPr>
          <p:cNvPr id="8" name="TextBox 7">
            <a:extLst>
              <a:ext uri="{FF2B5EF4-FFF2-40B4-BE49-F238E27FC236}">
                <a16:creationId xmlns:a16="http://schemas.microsoft.com/office/drawing/2014/main" id="{D312C76A-AE44-FA44-8AE3-B274FE4C8F32}"/>
              </a:ext>
            </a:extLst>
          </p:cNvPr>
          <p:cNvSpPr txBox="1"/>
          <p:nvPr/>
        </p:nvSpPr>
        <p:spPr>
          <a:xfrm>
            <a:off x="576410" y="2345344"/>
            <a:ext cx="670376" cy="369332"/>
          </a:xfrm>
          <a:prstGeom prst="rect">
            <a:avLst/>
          </a:prstGeom>
          <a:noFill/>
        </p:spPr>
        <p:txBody>
          <a:bodyPr wrap="none" rtlCol="0">
            <a:spAutoFit/>
          </a:bodyPr>
          <a:lstStyle/>
          <a:p>
            <a:r>
              <a:rPr lang="en-US" dirty="0">
                <a:solidFill>
                  <a:schemeClr val="bg1">
                    <a:lumMod val="75000"/>
                  </a:schemeClr>
                </a:solidFill>
              </a:rPr>
              <a:t>Z (m)</a:t>
            </a:r>
          </a:p>
        </p:txBody>
      </p:sp>
      <p:sp>
        <p:nvSpPr>
          <p:cNvPr id="9" name="TextBox 8">
            <a:extLst>
              <a:ext uri="{FF2B5EF4-FFF2-40B4-BE49-F238E27FC236}">
                <a16:creationId xmlns:a16="http://schemas.microsoft.com/office/drawing/2014/main" id="{CCCA1F2C-D6B8-E34C-A047-CCF5C35AD14F}"/>
              </a:ext>
            </a:extLst>
          </p:cNvPr>
          <p:cNvSpPr txBox="1"/>
          <p:nvPr/>
        </p:nvSpPr>
        <p:spPr>
          <a:xfrm>
            <a:off x="5730299" y="2181472"/>
            <a:ext cx="6079885" cy="3293209"/>
          </a:xfrm>
          <a:prstGeom prst="rect">
            <a:avLst/>
          </a:prstGeom>
          <a:noFill/>
        </p:spPr>
        <p:txBody>
          <a:bodyPr wrap="square" rtlCol="0">
            <a:spAutoFit/>
          </a:bodyPr>
          <a:lstStyle/>
          <a:p>
            <a:r>
              <a:rPr lang="en-US" sz="2400" dirty="0" err="1"/>
              <a:t>z</a:t>
            </a:r>
            <a:r>
              <a:rPr lang="en-US" sz="2400" baseline="-25000" dirty="0" err="1"/>
              <a:t>s</a:t>
            </a:r>
            <a:r>
              <a:rPr lang="en-US" sz="2400" dirty="0"/>
              <a:t> = 3 km, </a:t>
            </a:r>
            <a:r>
              <a:rPr lang="en-US" sz="2400" dirty="0" err="1"/>
              <a:t>x</a:t>
            </a:r>
            <a:r>
              <a:rPr lang="en-US" sz="2400" baseline="-25000" dirty="0" err="1"/>
              <a:t>s</a:t>
            </a:r>
            <a:r>
              <a:rPr lang="en-US" sz="2400" dirty="0"/>
              <a:t> = 3.5 km</a:t>
            </a:r>
          </a:p>
          <a:p>
            <a:r>
              <a:rPr lang="en-US" sz="2400" dirty="0" err="1"/>
              <a:t>z</a:t>
            </a:r>
            <a:r>
              <a:rPr lang="en-US" sz="2400" baseline="-25000" dirty="0" err="1"/>
              <a:t>r</a:t>
            </a:r>
            <a:r>
              <a:rPr lang="en-US" sz="2400" dirty="0"/>
              <a:t> = 1 km, </a:t>
            </a:r>
            <a:r>
              <a:rPr lang="en-US" sz="2400" dirty="0" err="1"/>
              <a:t>x</a:t>
            </a:r>
            <a:r>
              <a:rPr lang="en-US" sz="2400" baseline="-25000" dirty="0" err="1"/>
              <a:t>r</a:t>
            </a:r>
            <a:r>
              <a:rPr lang="en-US" sz="2400" dirty="0"/>
              <a:t> = 2.0 – 6.0 km</a:t>
            </a:r>
          </a:p>
          <a:p>
            <a:endParaRPr lang="en-US" sz="2400" dirty="0"/>
          </a:p>
          <a:p>
            <a:r>
              <a:rPr lang="en-US" sz="2400" dirty="0"/>
              <a:t>Acoustic propagation, bulk modulus = 1.6 – 4.0 </a:t>
            </a:r>
            <a:r>
              <a:rPr lang="en-US" sz="2400" dirty="0" err="1"/>
              <a:t>Gpa</a:t>
            </a:r>
            <a:r>
              <a:rPr lang="en-US" sz="2400" dirty="0"/>
              <a:t>, density = 1 g/cm</a:t>
            </a:r>
            <a:r>
              <a:rPr lang="en-US" sz="2400" baseline="30000" dirty="0"/>
              <a:t>3</a:t>
            </a:r>
          </a:p>
          <a:p>
            <a:endParaRPr lang="en-US" sz="2400" baseline="30000" dirty="0"/>
          </a:p>
          <a:p>
            <a:r>
              <a:rPr lang="en-US" sz="2400" dirty="0"/>
              <a:t>Source = bandpass filter pulse 1-2-7.5-12.5 Hz</a:t>
            </a:r>
          </a:p>
          <a:p>
            <a:endParaRPr lang="en-US" sz="2400" dirty="0"/>
          </a:p>
          <a:p>
            <a:r>
              <a:rPr lang="en-US" sz="2400" dirty="0"/>
              <a:t>Data = pressure traces, tapered at cable ends</a:t>
            </a:r>
          </a:p>
        </p:txBody>
      </p:sp>
      <p:pic>
        <p:nvPicPr>
          <p:cNvPr id="11" name="Picture 10">
            <a:extLst>
              <a:ext uri="{FF2B5EF4-FFF2-40B4-BE49-F238E27FC236}">
                <a16:creationId xmlns:a16="http://schemas.microsoft.com/office/drawing/2014/main" id="{D7D63F27-A723-2844-9DD9-54BCEB210661}"/>
              </a:ext>
            </a:extLst>
          </p:cNvPr>
          <p:cNvPicPr>
            <a:picLocks noChangeAspect="1"/>
          </p:cNvPicPr>
          <p:nvPr/>
        </p:nvPicPr>
        <p:blipFill>
          <a:blip r:embed="rId3"/>
          <a:stretch>
            <a:fillRect/>
          </a:stretch>
        </p:blipFill>
        <p:spPr>
          <a:xfrm>
            <a:off x="641199" y="3827575"/>
            <a:ext cx="4813602" cy="2514147"/>
          </a:xfrm>
          <a:prstGeom prst="rect">
            <a:avLst/>
          </a:prstGeom>
        </p:spPr>
      </p:pic>
    </p:spTree>
    <p:extLst>
      <p:ext uri="{BB962C8B-B14F-4D97-AF65-F5344CB8AC3E}">
        <p14:creationId xmlns:p14="http://schemas.microsoft.com/office/powerpoint/2010/main" val="41592241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1CA057C-3EDD-C343-9E1B-776B92B5225E}"/>
              </a:ext>
            </a:extLst>
          </p:cNvPr>
          <p:cNvPicPr>
            <a:picLocks noGrp="1" noChangeAspect="1"/>
          </p:cNvPicPr>
          <p:nvPr>
            <p:ph idx="1"/>
          </p:nvPr>
        </p:nvPicPr>
        <p:blipFill>
          <a:blip r:embed="rId2"/>
          <a:stretch>
            <a:fillRect/>
          </a:stretch>
        </p:blipFill>
        <p:spPr>
          <a:xfrm>
            <a:off x="470647" y="522113"/>
            <a:ext cx="1487347" cy="3049061"/>
          </a:xfrm>
        </p:spPr>
      </p:pic>
    </p:spTree>
    <p:extLst>
      <p:ext uri="{BB962C8B-B14F-4D97-AF65-F5344CB8AC3E}">
        <p14:creationId xmlns:p14="http://schemas.microsoft.com/office/powerpoint/2010/main" val="14935164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EE9B6-EFDE-8242-9E77-D69FB3C5EF47}"/>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A434CB52-DF25-AA42-AF90-BE6BCF7020C5}"/>
              </a:ext>
            </a:extLst>
          </p:cNvPr>
          <p:cNvSpPr>
            <a:spLocks noGrp="1"/>
          </p:cNvSpPr>
          <p:nvPr>
            <p:ph idx="1"/>
          </p:nvPr>
        </p:nvSpPr>
        <p:spPr/>
        <p:txBody>
          <a:bodyPr/>
          <a:lstStyle/>
          <a:p>
            <a:endParaRPr lang="en-NL"/>
          </a:p>
        </p:txBody>
      </p:sp>
    </p:spTree>
    <p:extLst>
      <p:ext uri="{BB962C8B-B14F-4D97-AF65-F5344CB8AC3E}">
        <p14:creationId xmlns:p14="http://schemas.microsoft.com/office/powerpoint/2010/main" val="14723965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EE9B6-EFDE-8242-9E77-D69FB3C5EF47}"/>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A434CB52-DF25-AA42-AF90-BE6BCF7020C5}"/>
              </a:ext>
            </a:extLst>
          </p:cNvPr>
          <p:cNvSpPr>
            <a:spLocks noGrp="1"/>
          </p:cNvSpPr>
          <p:nvPr>
            <p:ph idx="1"/>
          </p:nvPr>
        </p:nvSpPr>
        <p:spPr/>
        <p:txBody>
          <a:bodyPr/>
          <a:lstStyle/>
          <a:p>
            <a:endParaRPr lang="en-NL"/>
          </a:p>
        </p:txBody>
      </p:sp>
    </p:spTree>
    <p:extLst>
      <p:ext uri="{BB962C8B-B14F-4D97-AF65-F5344CB8AC3E}">
        <p14:creationId xmlns:p14="http://schemas.microsoft.com/office/powerpoint/2010/main" val="13378375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EE9B6-EFDE-8242-9E77-D69FB3C5EF47}"/>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A434CB52-DF25-AA42-AF90-BE6BCF7020C5}"/>
              </a:ext>
            </a:extLst>
          </p:cNvPr>
          <p:cNvSpPr>
            <a:spLocks noGrp="1"/>
          </p:cNvSpPr>
          <p:nvPr>
            <p:ph idx="1"/>
          </p:nvPr>
        </p:nvSpPr>
        <p:spPr/>
        <p:txBody>
          <a:bodyPr/>
          <a:lstStyle/>
          <a:p>
            <a:endParaRPr lang="en-NL"/>
          </a:p>
        </p:txBody>
      </p:sp>
    </p:spTree>
    <p:extLst>
      <p:ext uri="{BB962C8B-B14F-4D97-AF65-F5344CB8AC3E}">
        <p14:creationId xmlns:p14="http://schemas.microsoft.com/office/powerpoint/2010/main" val="41965052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EE9B6-EFDE-8242-9E77-D69FB3C5EF47}"/>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A434CB52-DF25-AA42-AF90-BE6BCF7020C5}"/>
              </a:ext>
            </a:extLst>
          </p:cNvPr>
          <p:cNvSpPr>
            <a:spLocks noGrp="1"/>
          </p:cNvSpPr>
          <p:nvPr>
            <p:ph idx="1"/>
          </p:nvPr>
        </p:nvSpPr>
        <p:spPr/>
        <p:txBody>
          <a:bodyPr/>
          <a:lstStyle/>
          <a:p>
            <a:endParaRPr lang="en-NL"/>
          </a:p>
        </p:txBody>
      </p:sp>
    </p:spTree>
    <p:extLst>
      <p:ext uri="{BB962C8B-B14F-4D97-AF65-F5344CB8AC3E}">
        <p14:creationId xmlns:p14="http://schemas.microsoft.com/office/powerpoint/2010/main" val="15602675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11804</TotalTime>
  <Words>408</Words>
  <Application>Microsoft Macintosh PowerPoint</Application>
  <PresentationFormat>Widescreen</PresentationFormat>
  <Paragraphs>58</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Calibri Light</vt:lpstr>
      <vt:lpstr>Century Gothic</vt:lpstr>
      <vt:lpstr>Office Theme</vt:lpstr>
      <vt:lpstr>TEMPLATE INSTRUCTION: DELETE AFTER READING</vt:lpstr>
      <vt:lpstr>Extended Source Inversion: a potential alternative to LF FWI W. Symes (Rice), M. Dolliazal, R. Nammour,  P. Williamson (TotalEnergies)</vt:lpstr>
      <vt:lpstr>Agenda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”Why it works” Road Map</vt:lpstr>
      <vt:lpstr>Acknowledgements / Thank You /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Raluca Drugan</dc:creator>
  <cp:lastModifiedBy>William Symes</cp:lastModifiedBy>
  <cp:revision>8</cp:revision>
  <cp:lastPrinted>2021-08-19T19:32:37Z</cp:lastPrinted>
  <dcterms:created xsi:type="dcterms:W3CDTF">2021-02-23T10:27:09Z</dcterms:created>
  <dcterms:modified xsi:type="dcterms:W3CDTF">2021-08-25T20:32:12Z</dcterms:modified>
</cp:coreProperties>
</file>

<file path=docProps/thumbnail.jpeg>
</file>